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43"/>
  </p:notesMasterIdLst>
  <p:handoutMasterIdLst>
    <p:handoutMasterId r:id="rId44"/>
  </p:handoutMasterIdLst>
  <p:sldIdLst>
    <p:sldId id="13559" r:id="rId12"/>
    <p:sldId id="2147375027" r:id="rId13"/>
    <p:sldId id="2147375026" r:id="rId14"/>
    <p:sldId id="2147375022" r:id="rId15"/>
    <p:sldId id="2147375023" r:id="rId16"/>
    <p:sldId id="2147375021" r:id="rId17"/>
    <p:sldId id="2147375001" r:id="rId18"/>
    <p:sldId id="2147375025" r:id="rId19"/>
    <p:sldId id="2147375024" r:id="rId20"/>
    <p:sldId id="2147375028" r:id="rId21"/>
    <p:sldId id="2147375045" r:id="rId22"/>
    <p:sldId id="2147375046" r:id="rId23"/>
    <p:sldId id="2147375047" r:id="rId24"/>
    <p:sldId id="2147375048" r:id="rId25"/>
    <p:sldId id="2147375049" r:id="rId26"/>
    <p:sldId id="2147375050" r:id="rId27"/>
    <p:sldId id="2147375051" r:id="rId28"/>
    <p:sldId id="2147375053" r:id="rId29"/>
    <p:sldId id="2147375052" r:id="rId30"/>
    <p:sldId id="2147375055" r:id="rId31"/>
    <p:sldId id="2147375056" r:id="rId32"/>
    <p:sldId id="2147375057" r:id="rId33"/>
    <p:sldId id="2147375058" r:id="rId34"/>
    <p:sldId id="2147375059" r:id="rId35"/>
    <p:sldId id="2147375060" r:id="rId36"/>
    <p:sldId id="2147375061" r:id="rId37"/>
    <p:sldId id="2147375062" r:id="rId38"/>
    <p:sldId id="2147375063" r:id="rId39"/>
    <p:sldId id="2147375064" r:id="rId40"/>
    <p:sldId id="2147375054" r:id="rId41"/>
    <p:sldId id="2147375029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F"/>
    <a:srgbClr val="2473BA"/>
    <a:srgbClr val="D7F4FB"/>
    <a:srgbClr val="E7ECD7"/>
    <a:srgbClr val="FFD0F4"/>
    <a:srgbClr val="E8EBF3"/>
    <a:srgbClr val="80B9F9"/>
    <a:srgbClr val="FFFC00"/>
    <a:srgbClr val="005B8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31"/>
    <p:restoredTop sz="96727" autoAdjust="0"/>
  </p:normalViewPr>
  <p:slideViewPr>
    <p:cSldViewPr snapToGrid="0">
      <p:cViewPr varScale="1">
        <p:scale>
          <a:sx n="187" d="100"/>
          <a:sy n="187" d="100"/>
        </p:scale>
        <p:origin x="1264" y="176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10/9/23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26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41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04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38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7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6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9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7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7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42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07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0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23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4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70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26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60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1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14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99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61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1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3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7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0.svg"/><Relationship Id="rId5" Type="http://schemas.openxmlformats.org/officeDocument/2006/relationships/image" Target="../media/image103.png"/><Relationship Id="rId10" Type="http://schemas.openxmlformats.org/officeDocument/2006/relationships/image" Target="../media/image9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110.png"/><Relationship Id="rId10" Type="http://schemas.openxmlformats.org/officeDocument/2006/relationships/image" Target="../media/image99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00.svg"/><Relationship Id="rId3" Type="http://schemas.openxmlformats.org/officeDocument/2006/relationships/image" Target="../media/image123.png"/><Relationship Id="rId7" Type="http://schemas.openxmlformats.org/officeDocument/2006/relationships/image" Target="../media/image105.sv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96.svg"/><Relationship Id="rId5" Type="http://schemas.openxmlformats.org/officeDocument/2006/relationships/image" Target="../media/image125.png"/><Relationship Id="rId10" Type="http://schemas.openxmlformats.org/officeDocument/2006/relationships/image" Target="../media/image95.png"/><Relationship Id="rId4" Type="http://schemas.openxmlformats.org/officeDocument/2006/relationships/image" Target="../media/image124.png"/><Relationship Id="rId9" Type="http://schemas.openxmlformats.org/officeDocument/2006/relationships/image" Target="../media/image1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0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11" Type="http://schemas.openxmlformats.org/officeDocument/2006/relationships/image" Target="../media/image105.svg"/><Relationship Id="rId5" Type="http://schemas.openxmlformats.org/officeDocument/2006/relationships/image" Target="../media/image130.png"/><Relationship Id="rId10" Type="http://schemas.openxmlformats.org/officeDocument/2006/relationships/image" Target="../media/image104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3.png"/><Relationship Id="rId7" Type="http://schemas.openxmlformats.org/officeDocument/2006/relationships/image" Target="../media/image10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.png"/><Relationship Id="rId7" Type="http://schemas.openxmlformats.org/officeDocument/2006/relationships/image" Target="../media/image10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96.svg"/><Relationship Id="rId5" Type="http://schemas.openxmlformats.org/officeDocument/2006/relationships/image" Target="../media/image145.png"/><Relationship Id="rId10" Type="http://schemas.openxmlformats.org/officeDocument/2006/relationships/image" Target="../media/image95.png"/><Relationship Id="rId4" Type="http://schemas.openxmlformats.org/officeDocument/2006/relationships/image" Target="../media/image144.png"/><Relationship Id="rId9" Type="http://schemas.openxmlformats.org/officeDocument/2006/relationships/image" Target="../media/image10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9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95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6.svg"/><Relationship Id="rId9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9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9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0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9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TST12188 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10/10/2023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2" y="74881"/>
            <a:ext cx="5149781" cy="323198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1. </a:t>
            </a:r>
            <a:r>
              <a:rPr lang="en-US" sz="1200" dirty="0"/>
              <a:t>GM09677c</a:t>
            </a:r>
            <a:r>
              <a:rPr lang="en-US" sz="1200" dirty="0">
                <a:latin typeface="+mn-lt"/>
              </a:rPr>
              <a:t> 3vs3–Dose:10x/3x 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DSG BIO_2178782 vs Risdiplam </a:t>
            </a:r>
            <a:br>
              <a:rPr lang="en-US" dirty="0">
                <a:solidFill>
                  <a:srgbClr val="1206FF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7CD8E91-1212-2E70-14EE-4280E977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37" y="294634"/>
            <a:ext cx="2248541" cy="2248541"/>
          </a:xfrm>
          <a:prstGeom prst="rect">
            <a:avLst/>
          </a:prstGeom>
        </p:spPr>
      </p:pic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" y="294634"/>
            <a:ext cx="1749219" cy="2242588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E661322-6CC0-D603-BF08-4B69B217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600" y="294635"/>
            <a:ext cx="2248540" cy="2248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DBDC8-787F-8D06-4A77-868E770D039B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C168C-4B7E-655B-FBF5-1F2CDC527AA4}"/>
              </a:ext>
            </a:extLst>
          </p:cNvPr>
          <p:cNvSpPr txBox="1"/>
          <p:nvPr/>
        </p:nvSpPr>
        <p:spPr>
          <a:xfrm>
            <a:off x="4915158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E62B1A07-0531-470D-34D0-CAB55EF54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0429" y="3649713"/>
            <a:ext cx="357346" cy="357346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C3AE33A-EDC2-DBF1-9F2F-5BAB28DEE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1472" y="2510196"/>
            <a:ext cx="2248539" cy="2248539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43CB64C1-BBC0-12CF-42B4-1340F068D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5133" y="2525444"/>
            <a:ext cx="2248539" cy="2248539"/>
          </a:xfrm>
          <a:prstGeom prst="rect">
            <a:avLst/>
          </a:prstGeom>
        </p:spPr>
      </p:pic>
      <p:pic>
        <p:nvPicPr>
          <p:cNvPr id="13" name="Graphic 12" descr="Badge Unfollow outline">
            <a:extLst>
              <a:ext uri="{FF2B5EF4-FFF2-40B4-BE49-F238E27FC236}">
                <a16:creationId xmlns:a16="http://schemas.microsoft.com/office/drawing/2014/main" id="{FEAF0DEE-3F8B-2AE4-B1C6-11A3C8C200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0429" y="4171940"/>
            <a:ext cx="362025" cy="362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10328-BCEB-ADC8-7186-229F4E8346E6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D2DE4-7642-1340-3776-9ACD40C8F92F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F41C1E-D618-EE72-CDA0-030BD8B4469E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8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38" y="82329"/>
            <a:ext cx="8384903" cy="246221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2.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BIO_2186827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6723C21E-9A1E-FF98-FA6D-F4836A72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8" y="393643"/>
            <a:ext cx="1638679" cy="216580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3C69C1-09C9-75B3-E353-B8C48221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115" y="393642"/>
            <a:ext cx="2124472" cy="21244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8AB157-1B13-6BAB-8D74-161A59B5F8B4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004F18-D99C-B738-3E58-E54F6615B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226" y="393642"/>
            <a:ext cx="2068048" cy="2165807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0B7C865C-EEF0-79C2-5594-8DBA0F3DE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584" y="2743200"/>
            <a:ext cx="409166" cy="409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946E6-8CFD-F428-79D7-4CFC2EE30B99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2C8B4-3961-2C3E-D734-43FAED1DA09C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10976D6B-011E-7CA7-E84D-F6812F197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3226" y="2624541"/>
            <a:ext cx="2068049" cy="2068049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D985257F-5658-9A44-C293-7EB4A68FD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3115" y="2571140"/>
            <a:ext cx="2112109" cy="2089351"/>
          </a:xfrm>
          <a:prstGeom prst="rect">
            <a:avLst/>
          </a:prstGeom>
        </p:spPr>
      </p:pic>
      <p:pic>
        <p:nvPicPr>
          <p:cNvPr id="17" name="Graphic 16" descr="Badge Unfollow outline">
            <a:extLst>
              <a:ext uri="{FF2B5EF4-FFF2-40B4-BE49-F238E27FC236}">
                <a16:creationId xmlns:a16="http://schemas.microsoft.com/office/drawing/2014/main" id="{B6524A77-6D62-AD10-8315-1C3F4E894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5584" y="3228566"/>
            <a:ext cx="409166" cy="409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7999CF-A994-17E9-4C42-B94F218B7163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35EAD-19F1-437E-5B3B-7CF649B96EA2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F9D784-4FE7-3BB3-8867-2E98EE7439EF}"/>
              </a:ext>
            </a:extLst>
          </p:cNvPr>
          <p:cNvCxnSpPr/>
          <p:nvPr/>
        </p:nvCxnSpPr>
        <p:spPr>
          <a:xfrm>
            <a:off x="20907" y="2539467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439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BB933122-AF3C-A001-5AB5-F239F81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" y="326948"/>
            <a:ext cx="1579538" cy="2025049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6DDB69-7341-81A1-54E5-C76A053B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743" y="326948"/>
            <a:ext cx="2225662" cy="2167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F6C95A-BF64-85BB-2FB0-87F5F27B9DF6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FDA77BA-5069-6A5B-F1E3-6E9CBE35CB86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3.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BIO_2196772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69C2E39-2284-FE33-BC49-ABE657965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606" y="326948"/>
            <a:ext cx="2268920" cy="2094462"/>
          </a:xfrm>
          <a:prstGeom prst="rect">
            <a:avLst/>
          </a:prstGeom>
        </p:spPr>
      </p:pic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974F8B28-6F57-FDE2-9F70-4C4DE1027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3982944"/>
            <a:ext cx="357346" cy="35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3028ED-CC5F-558A-1501-DA844C123EBC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75F5B-56BE-D6CD-8378-CC206AC71FCF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9DCD7-D6C0-5A46-9D71-119415580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1606" y="2482928"/>
            <a:ext cx="2333624" cy="2333624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92F2F57B-EF4B-7095-ACCA-BDC4A260B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743" y="2648784"/>
            <a:ext cx="2167768" cy="2167768"/>
          </a:xfrm>
          <a:prstGeom prst="rect">
            <a:avLst/>
          </a:prstGeom>
        </p:spPr>
      </p:pic>
      <p:pic>
        <p:nvPicPr>
          <p:cNvPr id="14" name="Graphic 13" descr="Badge Unfollow outline">
            <a:extLst>
              <a:ext uri="{FF2B5EF4-FFF2-40B4-BE49-F238E27FC236}">
                <a16:creationId xmlns:a16="http://schemas.microsoft.com/office/drawing/2014/main" id="{78ED1F21-5BEA-176D-A9A2-52BBFA060F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67579" y="4379821"/>
            <a:ext cx="362025" cy="362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9FE2AB-D287-AA89-C920-2631106CA641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48E45-5965-F1AB-8C23-20B14BE1C4C6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68481F-B36B-048E-801A-A3F820277E11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92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0613A5B-6778-AAF1-6025-1C154C3C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" y="515542"/>
            <a:ext cx="1509786" cy="19356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0A5A10-2234-9EA6-F92F-B1D7ADF3B261}"/>
              </a:ext>
            </a:extLst>
          </p:cNvPr>
          <p:cNvSpPr txBox="1"/>
          <p:nvPr/>
        </p:nvSpPr>
        <p:spPr>
          <a:xfrm>
            <a:off x="-57244" y="2788328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BC5A979-EC17-3CD0-D791-CFD3BA564C23}"/>
              </a:ext>
            </a:extLst>
          </p:cNvPr>
          <p:cNvSpPr txBox="1">
            <a:spLocks/>
          </p:cNvSpPr>
          <p:nvPr/>
        </p:nvSpPr>
        <p:spPr>
          <a:xfrm>
            <a:off x="304362" y="8264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4.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BIO_2196895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5DD6EE5B-1A6B-A84F-20A2-51B49E16A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9" b="-1"/>
          <a:stretch/>
        </p:blipFill>
        <p:spPr>
          <a:xfrm>
            <a:off x="5442598" y="364360"/>
            <a:ext cx="2161360" cy="2086805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83B4F81-F95F-6FAB-5CE0-4D0FE5113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4"/>
          <a:stretch/>
        </p:blipFill>
        <p:spPr>
          <a:xfrm>
            <a:off x="1617886" y="346614"/>
            <a:ext cx="2295207" cy="2122295"/>
          </a:xfrm>
          <a:prstGeom prst="rect">
            <a:avLst/>
          </a:prstGeom>
        </p:spPr>
      </p:pic>
      <p:pic>
        <p:nvPicPr>
          <p:cNvPr id="28" name="Graphic 27" descr="Badge Tick1 outline">
            <a:extLst>
              <a:ext uri="{FF2B5EF4-FFF2-40B4-BE49-F238E27FC236}">
                <a16:creationId xmlns:a16="http://schemas.microsoft.com/office/drawing/2014/main" id="{1334B46D-83EA-8156-D13B-CC5A86386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6865B4-2D00-8EEB-FFA6-5750FCDC906E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12CE3-6900-5C5B-066B-1D348AABD12E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0CBBB2-4B60-CEDB-0AE0-1AB4AF99A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8276" y="2647264"/>
            <a:ext cx="2203782" cy="2110762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89ED6F-FF06-1563-04C1-48B23D231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2598" y="2647264"/>
            <a:ext cx="2119249" cy="2086805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7EA628-1EE3-57B8-6CE9-A7D0285A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3795619"/>
            <a:ext cx="357346" cy="3573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1FD8D8-953B-DB9C-AF27-30CCD04DC7AE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6941BC-F855-E7A6-E0D4-0A8E4AF93D4C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49DC5-B4B1-B1E6-39FB-7FBB247196B4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835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0E520276-511C-0851-9B37-3990A27A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1" y="701675"/>
            <a:ext cx="1312545" cy="168275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94848E6-A3E6-64D7-5C28-1014492AB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47" y="314108"/>
            <a:ext cx="2126945" cy="210559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42C9D64E-E98E-6CAF-810E-54D712F5BE10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5.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BIO_2197306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4B49F-CD26-BA62-3ECD-8C814A924F4F}"/>
              </a:ext>
            </a:extLst>
          </p:cNvPr>
          <p:cNvSpPr txBox="1"/>
          <p:nvPr/>
        </p:nvSpPr>
        <p:spPr>
          <a:xfrm>
            <a:off x="-60419" y="259465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CDF708-9CA5-CED8-0A10-AE4115454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160" y="270060"/>
            <a:ext cx="2105590" cy="2105590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5F54B988-012E-E00D-5844-2DE557732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727B7-2DD3-6E7A-0CE5-C29EEBF048E2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E6405-B247-08CB-CD5B-5EACAA25CA2A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4CC8EA-6EF0-41B6-047B-DD48A8A354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9160" y="2512175"/>
            <a:ext cx="2105591" cy="2105591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ADF8C0A-34CE-37CB-0B71-1221A5B16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1630" y="2548847"/>
            <a:ext cx="2231462" cy="2210108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5D46CD55-AEAC-FDA5-BE0C-905640C57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3819273"/>
            <a:ext cx="357346" cy="357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4E3FCA-B568-EA60-387C-02E9C244ACCA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E0D32-4E84-0344-ABA8-F160656DA219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228726-39BE-3CBD-B6C6-24AF2883B682}"/>
              </a:ext>
            </a:extLst>
          </p:cNvPr>
          <p:cNvCxnSpPr/>
          <p:nvPr/>
        </p:nvCxnSpPr>
        <p:spPr>
          <a:xfrm>
            <a:off x="65411" y="2456614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798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1A341B4A-FD8F-6B96-4046-3F6530C6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3" y="805208"/>
            <a:ext cx="1405145" cy="1655604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64D8286-8B7C-7A71-470F-309212D9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05" y="315706"/>
            <a:ext cx="2256044" cy="22560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497DF-E2F9-0336-795F-42E07F1676D1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9498008-C1A7-26CC-424A-44CA64AEF1EE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6.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BIO_2199562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ACA3600F-3487-09EB-32EB-D28DF824E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814" y="260618"/>
            <a:ext cx="2290970" cy="2290970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5E9B7555-5008-B297-E01B-BED85A300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3462" y="4344420"/>
            <a:ext cx="357346" cy="3573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629340-39B4-1560-3FB1-33BEA1073585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A900B-9D9E-69B6-103C-3ED6A699224B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38FE9C7-85AE-4B02-FAD4-8F16D9914F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421" y="2595721"/>
            <a:ext cx="2168525" cy="216852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C7BD1A3-14E1-EC1D-61AD-26A91DECC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6297" y="2606789"/>
            <a:ext cx="2298487" cy="2263447"/>
          </a:xfrm>
          <a:prstGeom prst="rect">
            <a:avLst/>
          </a:prstGeom>
        </p:spPr>
      </p:pic>
      <p:pic>
        <p:nvPicPr>
          <p:cNvPr id="14" name="Graphic 13" descr="Badge Tick1 outline">
            <a:extLst>
              <a:ext uri="{FF2B5EF4-FFF2-40B4-BE49-F238E27FC236}">
                <a16:creationId xmlns:a16="http://schemas.microsoft.com/office/drawing/2014/main" id="{65A838BB-57B1-21AA-9912-C5ECE23936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8634" y="3202038"/>
            <a:ext cx="357346" cy="357346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97FCDC3F-8C68-AA20-C09B-B88996F966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58634" y="3724265"/>
            <a:ext cx="362025" cy="362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B2E800-183F-53EE-198F-B298977C0FB1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280B5-E90F-5194-A1A5-836B8F73099C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238F9B-67B5-486B-2ED2-602741A86BEB}"/>
              </a:ext>
            </a:extLst>
          </p:cNvPr>
          <p:cNvCxnSpPr/>
          <p:nvPr/>
        </p:nvCxnSpPr>
        <p:spPr>
          <a:xfrm>
            <a:off x="61400" y="2559018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415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CAA090-011E-790E-43F2-FA249D5E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95" y="395560"/>
            <a:ext cx="2179430" cy="2179430"/>
          </a:xfrm>
          <a:prstGeom prst="rect">
            <a:avLst/>
          </a:prstGeom>
        </p:spPr>
      </p:pic>
      <p:pic>
        <p:nvPicPr>
          <p:cNvPr id="9" name="Picture 8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EB1CAE9C-87E4-9140-D393-0BAB3DF2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" y="736988"/>
            <a:ext cx="1431114" cy="1834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7.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BIO_2201042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E3B09C-1E2E-7643-89CA-772EBBEC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123" y="425450"/>
            <a:ext cx="2146300" cy="2146300"/>
          </a:xfrm>
          <a:prstGeom prst="rect">
            <a:avLst/>
          </a:prstGeom>
        </p:spPr>
      </p:pic>
      <p:pic>
        <p:nvPicPr>
          <p:cNvPr id="20" name="Graphic 19" descr="Badge Unfollow outline">
            <a:extLst>
              <a:ext uri="{FF2B5EF4-FFF2-40B4-BE49-F238E27FC236}">
                <a16:creationId xmlns:a16="http://schemas.microsoft.com/office/drawing/2014/main" id="{3AB7E32B-8822-C221-1D38-20F5DABBD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3310" y="4140200"/>
            <a:ext cx="393765" cy="3937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31AAC-9EEC-C7E6-2581-847A2909326F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96018-C864-3900-646D-7FB1D026B151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B89B68-39D2-7DDF-5550-CFEA968213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0123" y="2733673"/>
            <a:ext cx="2146301" cy="2146301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05AE2D-F42E-89C7-E2FE-C6E7EFEDC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3982" y="2617995"/>
            <a:ext cx="2179430" cy="2179430"/>
          </a:xfrm>
          <a:prstGeom prst="rect">
            <a:avLst/>
          </a:prstGeom>
        </p:spPr>
      </p:pic>
      <p:pic>
        <p:nvPicPr>
          <p:cNvPr id="18" name="Graphic 17" descr="Badge Unfollow outline">
            <a:extLst>
              <a:ext uri="{FF2B5EF4-FFF2-40B4-BE49-F238E27FC236}">
                <a16:creationId xmlns:a16="http://schemas.microsoft.com/office/drawing/2014/main" id="{C91F4F50-8C37-2F89-17BB-8357C8984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8631" y="2928905"/>
            <a:ext cx="362025" cy="362025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62378CB2-C70C-BBB7-5239-0D63E8264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2939" y="3306399"/>
            <a:ext cx="362025" cy="362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B4F6B53-289F-DA0B-AE29-2FCE45F404C4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E1753F-43E4-DA39-D118-C978DC277E15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2E4DEC-E7AE-2E7D-F4FC-3CF7C62203F5}"/>
              </a:ext>
            </a:extLst>
          </p:cNvPr>
          <p:cNvCxnSpPr/>
          <p:nvPr/>
        </p:nvCxnSpPr>
        <p:spPr>
          <a:xfrm>
            <a:off x="61400" y="2568978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355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571750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8.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BIO_2204984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FA4DB0-79BB-4284-36EB-358FFECE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23" y="436939"/>
            <a:ext cx="2109411" cy="210941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C2E9FC-FF9C-05B2-2832-04672753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36" y="436939"/>
            <a:ext cx="2109411" cy="2109411"/>
          </a:xfrm>
          <a:prstGeom prst="rect">
            <a:avLst/>
          </a:prstGeom>
        </p:spPr>
      </p:pic>
      <p:pic>
        <p:nvPicPr>
          <p:cNvPr id="8" name="Picture 7" descr="A graph of a number of different gene overlaps&#10;&#10;Description automatically generated with medium confidence">
            <a:extLst>
              <a:ext uri="{FF2B5EF4-FFF2-40B4-BE49-F238E27FC236}">
                <a16:creationId xmlns:a16="http://schemas.microsoft.com/office/drawing/2014/main" id="{3300E301-2624-343E-CE54-4401FDAAC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9" y="503102"/>
            <a:ext cx="1593733" cy="2043248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EFD26828-BA50-7A0F-A9E7-67BAF702B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50" y="4171940"/>
            <a:ext cx="362025" cy="362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5CF833-3BDE-AE7D-746B-C5BF20DBE3A1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EAEF0-EAE5-CB2A-14FE-98AC37F87AD8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F2C4-00A6-641A-EA29-AA3011D348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936" y="2654739"/>
            <a:ext cx="2133172" cy="2133172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FAC92B0-0643-4F8D-2533-6519428A82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0123" y="2653309"/>
            <a:ext cx="2109411" cy="2109411"/>
          </a:xfrm>
          <a:prstGeom prst="rect">
            <a:avLst/>
          </a:prstGeom>
        </p:spPr>
      </p:pic>
      <p:pic>
        <p:nvPicPr>
          <p:cNvPr id="17" name="Graphic 16" descr="Badge Unfollow outline">
            <a:extLst>
              <a:ext uri="{FF2B5EF4-FFF2-40B4-BE49-F238E27FC236}">
                <a16:creationId xmlns:a16="http://schemas.microsoft.com/office/drawing/2014/main" id="{D9AC582B-9B56-F899-3BD9-9C8631B95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50" y="3254365"/>
            <a:ext cx="362025" cy="362025"/>
          </a:xfrm>
          <a:prstGeom prst="rect">
            <a:avLst/>
          </a:prstGeom>
        </p:spPr>
      </p:pic>
      <p:pic>
        <p:nvPicPr>
          <p:cNvPr id="18" name="Graphic 17" descr="Badge Unfollow outline">
            <a:extLst>
              <a:ext uri="{FF2B5EF4-FFF2-40B4-BE49-F238E27FC236}">
                <a16:creationId xmlns:a16="http://schemas.microsoft.com/office/drawing/2014/main" id="{DADE93BB-98A2-2C79-C806-EF7FF11A4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49" y="2892340"/>
            <a:ext cx="362025" cy="362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14F690-C2D7-0508-B810-B845A9F1E35B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7476B-0683-FF10-4BC2-38B25F25E343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CB108C-3CA1-3EF0-3B7D-50713CBBBA2D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565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-42811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9.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BIO_2206678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>
              <a:solidFill>
                <a:srgbClr val="1206FF"/>
              </a:solidFill>
            </a:endParaRPr>
          </a:p>
          <a:p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151B3270-BA81-CA9A-72F1-26047FC7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" y="485024"/>
            <a:ext cx="1533540" cy="1966076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310F7D-DBD7-5CDD-0C2C-F938DC91D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360300"/>
            <a:ext cx="2209799" cy="2209799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82E0A83-88CF-B85B-96C1-6675F2CD6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899" y="346074"/>
            <a:ext cx="2224025" cy="2224025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7C076EEA-AB59-B099-06A0-8F8E41914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0935" y="4187825"/>
            <a:ext cx="346140" cy="346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81BB15-AFAD-F97C-D16D-7BBA74277B63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31037-2445-1B61-B4D2-EDC4A8E18CB2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A831FC1-9A97-8FBE-2D63-2C6EE41D25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300" y="2624074"/>
            <a:ext cx="2174875" cy="217487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D0611BA9-5AD2-C0F0-68A1-29AF6CD4E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2125" y="2624074"/>
            <a:ext cx="2224026" cy="2224026"/>
          </a:xfrm>
          <a:prstGeom prst="rect">
            <a:avLst/>
          </a:prstGeom>
        </p:spPr>
      </p:pic>
      <p:pic>
        <p:nvPicPr>
          <p:cNvPr id="16" name="Graphic 15" descr="Badge Unfollow outline">
            <a:extLst>
              <a:ext uri="{FF2B5EF4-FFF2-40B4-BE49-F238E27FC236}">
                <a16:creationId xmlns:a16="http://schemas.microsoft.com/office/drawing/2014/main" id="{A26F7B79-4CF0-04DF-4418-5FBFE5C11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50" y="3254365"/>
            <a:ext cx="362025" cy="362025"/>
          </a:xfrm>
          <a:prstGeom prst="rect">
            <a:avLst/>
          </a:prstGeom>
        </p:spPr>
      </p:pic>
      <p:pic>
        <p:nvPicPr>
          <p:cNvPr id="17" name="Graphic 16" descr="Badge Unfollow outline">
            <a:extLst>
              <a:ext uri="{FF2B5EF4-FFF2-40B4-BE49-F238E27FC236}">
                <a16:creationId xmlns:a16="http://schemas.microsoft.com/office/drawing/2014/main" id="{4038783C-73AF-0EDA-78FB-01685DAE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2992" y="2914613"/>
            <a:ext cx="362025" cy="362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CBCE3E-48CB-2F58-3E5F-DCA449AC0995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6AF95B-8C5B-AD89-AB01-162AF2EDBAF2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C0BCBE-EBC0-E6ED-586D-EAAD88D66D78}"/>
              </a:ext>
            </a:extLst>
          </p:cNvPr>
          <p:cNvCxnSpPr/>
          <p:nvPr/>
        </p:nvCxnSpPr>
        <p:spPr>
          <a:xfrm>
            <a:off x="61400" y="2575265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630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-69850" y="2668392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10.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</a:rPr>
              <a:t>DSG BIO_2207180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74FAF0-EB10-220A-FF17-8773A2E5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4" y="328550"/>
            <a:ext cx="2152649" cy="2152649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86207E-6ADE-C9A1-2AAA-C94D0F77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76" y="390099"/>
            <a:ext cx="2152649" cy="2152649"/>
          </a:xfrm>
          <a:prstGeom prst="rect">
            <a:avLst/>
          </a:prstGeom>
        </p:spPr>
      </p:pic>
      <p:pic>
        <p:nvPicPr>
          <p:cNvPr id="8" name="Picture 7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3FD3D145-9742-D5D0-90F7-D0FC33B35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" y="482115"/>
            <a:ext cx="1629917" cy="2089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60923A-E7DA-2900-5C3B-812258D89D07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D8BC3-5899-F50C-0EA5-3B7603BF9BCF}"/>
              </a:ext>
            </a:extLst>
          </p:cNvPr>
          <p:cNvSpPr txBox="1"/>
          <p:nvPr/>
        </p:nvSpPr>
        <p:spPr>
          <a:xfrm>
            <a:off x="5296123" y="4822397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0A3DEA1-B669-D9A8-2AFA-A544F4056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124" y="2568128"/>
            <a:ext cx="2228887" cy="2228887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DB334D02-F40F-E5F5-858B-16D795B6B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376" y="2593510"/>
            <a:ext cx="2228887" cy="2228887"/>
          </a:xfrm>
          <a:prstGeom prst="rect">
            <a:avLst/>
          </a:prstGeom>
        </p:spPr>
      </p:pic>
      <p:pic>
        <p:nvPicPr>
          <p:cNvPr id="16" name="Graphic 15" descr="Badge Unfollow outline">
            <a:extLst>
              <a:ext uri="{FF2B5EF4-FFF2-40B4-BE49-F238E27FC236}">
                <a16:creationId xmlns:a16="http://schemas.microsoft.com/office/drawing/2014/main" id="{A84C902F-A2E9-40BE-005D-7A9993085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5050" y="3254365"/>
            <a:ext cx="362025" cy="362025"/>
          </a:xfrm>
          <a:prstGeom prst="rect">
            <a:avLst/>
          </a:prstGeom>
        </p:spPr>
      </p:pic>
      <p:pic>
        <p:nvPicPr>
          <p:cNvPr id="17" name="Graphic 16" descr="Badge Tick1 outline">
            <a:extLst>
              <a:ext uri="{FF2B5EF4-FFF2-40B4-BE49-F238E27FC236}">
                <a16:creationId xmlns:a16="http://schemas.microsoft.com/office/drawing/2014/main" id="{5EA5CEB4-0BBB-7B6F-CFCF-AD396EAC0F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5050" y="3649713"/>
            <a:ext cx="357346" cy="357346"/>
          </a:xfrm>
          <a:prstGeom prst="rect">
            <a:avLst/>
          </a:prstGeom>
        </p:spPr>
      </p:pic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DF4A9053-70DE-B9E9-6F7B-526526ACF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6541" y="4338688"/>
            <a:ext cx="357346" cy="3573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55FE5D-87BB-D736-3267-E41A7FA30D2B}"/>
              </a:ext>
            </a:extLst>
          </p:cNvPr>
          <p:cNvSpPr txBox="1"/>
          <p:nvPr/>
        </p:nvSpPr>
        <p:spPr>
          <a:xfrm>
            <a:off x="3913094" y="179518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437673-9591-CCCF-2CCE-629BF3B6C793}"/>
              </a:ext>
            </a:extLst>
          </p:cNvPr>
          <p:cNvSpPr txBox="1"/>
          <p:nvPr/>
        </p:nvSpPr>
        <p:spPr>
          <a:xfrm>
            <a:off x="3913093" y="374539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2F846C-9386-2878-BF8C-4EE93938D126}"/>
              </a:ext>
            </a:extLst>
          </p:cNvPr>
          <p:cNvCxnSpPr/>
          <p:nvPr/>
        </p:nvCxnSpPr>
        <p:spPr>
          <a:xfrm>
            <a:off x="61400" y="2547723"/>
            <a:ext cx="8688271" cy="40341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466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GM09677c SMA fibroblasts SMN2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3B235D-13DC-D03E-AF6C-09163AF9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9" y="2906722"/>
            <a:ext cx="2813930" cy="166046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AA15BE9-E95E-9249-FBB4-42235C7D0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5" y="1150219"/>
            <a:ext cx="2668043" cy="143125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25C86FD-5163-B646-65BF-1914F16ED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14" y="2932590"/>
            <a:ext cx="2749605" cy="166046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D298D55-36E0-3E21-A2EF-722F3041F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014" y="1150219"/>
            <a:ext cx="2611153" cy="1431255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B9E4C98-C6E8-7AA2-2D2C-A50093704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07763" y="2932590"/>
            <a:ext cx="2694215" cy="166046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450AC746-9835-7B76-D4C4-4A699254A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470" y="1150219"/>
            <a:ext cx="2686508" cy="1500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Compound-6772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</p:spTree>
    <p:extLst>
      <p:ext uri="{BB962C8B-B14F-4D97-AF65-F5344CB8AC3E}">
        <p14:creationId xmlns:p14="http://schemas.microsoft.com/office/powerpoint/2010/main" val="39441245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2" y="74881"/>
            <a:ext cx="5149781" cy="323198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1. </a:t>
            </a:r>
            <a:r>
              <a:rPr lang="en-US" sz="1200" dirty="0"/>
              <a:t>GM09677c</a:t>
            </a:r>
            <a:r>
              <a:rPr lang="en-US" sz="1200" dirty="0">
                <a:latin typeface="+mn-lt"/>
              </a:rPr>
              <a:t> 3vs3-- Dose:10x/3x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 BIO_2178782 vs Risdiplam </a:t>
            </a:r>
            <a:br>
              <a:rPr lang="en-US" dirty="0">
                <a:solidFill>
                  <a:srgbClr val="1206FF"/>
                </a:solidFill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E62B1A07-0531-470D-34D0-CAB55EF54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0429" y="3649713"/>
            <a:ext cx="357346" cy="357346"/>
          </a:xfrm>
          <a:prstGeom prst="rect">
            <a:avLst/>
          </a:prstGeom>
        </p:spPr>
      </p:pic>
      <p:pic>
        <p:nvPicPr>
          <p:cNvPr id="13" name="Graphic 12" descr="Badge Unfollow outline">
            <a:extLst>
              <a:ext uri="{FF2B5EF4-FFF2-40B4-BE49-F238E27FC236}">
                <a16:creationId xmlns:a16="http://schemas.microsoft.com/office/drawing/2014/main" id="{FEAF0DEE-3F8B-2AE4-B1C6-11A3C8C20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0429" y="4171940"/>
            <a:ext cx="362025" cy="362025"/>
          </a:xfrm>
          <a:prstGeom prst="rect">
            <a:avLst/>
          </a:prstGeom>
        </p:spPr>
      </p:pic>
      <p:pic>
        <p:nvPicPr>
          <p:cNvPr id="8" name="Picture 7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78F0263C-40AC-23F8-E75F-B7A8DE129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5" y="438828"/>
            <a:ext cx="1835087" cy="2352675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3E63B70F-AF1E-9E3D-D281-BA57EDC76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600" y="558799"/>
            <a:ext cx="2955925" cy="2955925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662D082D-7831-3A01-ACEC-81ED182C8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975" y="558799"/>
            <a:ext cx="2712769" cy="27127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066A9E-0DAB-81DD-7915-310A49BC12CD}"/>
              </a:ext>
            </a:extLst>
          </p:cNvPr>
          <p:cNvSpPr txBox="1"/>
          <p:nvPr/>
        </p:nvSpPr>
        <p:spPr>
          <a:xfrm>
            <a:off x="3277721" y="364971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F59B82-868C-0BBE-0B14-0F809FF7E60F}"/>
              </a:ext>
            </a:extLst>
          </p:cNvPr>
          <p:cNvSpPr txBox="1"/>
          <p:nvPr/>
        </p:nvSpPr>
        <p:spPr>
          <a:xfrm>
            <a:off x="6831105" y="364971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1536757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38" y="82329"/>
            <a:ext cx="8384903" cy="246221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2.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BIO_2186827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946E6-8CFD-F428-79D7-4CFC2EE30B99}"/>
              </a:ext>
            </a:extLst>
          </p:cNvPr>
          <p:cNvSpPr txBox="1"/>
          <p:nvPr/>
        </p:nvSpPr>
        <p:spPr>
          <a:xfrm>
            <a:off x="1483095" y="4822398"/>
            <a:ext cx="2768487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pic>
        <p:nvPicPr>
          <p:cNvPr id="7" name="Picture 6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77325C0A-5C7E-A343-7BFA-A8D08EEF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" y="533399"/>
            <a:ext cx="1956436" cy="2508251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FFE7FBB7-5E6C-BFF7-37DC-EE64B6BB4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859" y="533399"/>
            <a:ext cx="3352801" cy="3352801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36D42D74-FC84-B8C4-6C49-6CC9821C6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742" y="574675"/>
            <a:ext cx="2962276" cy="29622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BACEBA-4BD9-AEB7-49CD-8C0F6FCFDF43}"/>
              </a:ext>
            </a:extLst>
          </p:cNvPr>
          <p:cNvSpPr txBox="1"/>
          <p:nvPr/>
        </p:nvSpPr>
        <p:spPr>
          <a:xfrm>
            <a:off x="3539939" y="409104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0A513-5CAE-DA85-98BC-C5500371916E}"/>
              </a:ext>
            </a:extLst>
          </p:cNvPr>
          <p:cNvSpPr txBox="1"/>
          <p:nvPr/>
        </p:nvSpPr>
        <p:spPr>
          <a:xfrm>
            <a:off x="6178437" y="414880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17784819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FDA77BA-5069-6A5B-F1E3-6E9CBE35CB86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3.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BIO_2196772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974F8B28-6F57-FDE2-9F70-4C4DE1027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3982944"/>
            <a:ext cx="357346" cy="357346"/>
          </a:xfrm>
          <a:prstGeom prst="rect">
            <a:avLst/>
          </a:prstGeom>
        </p:spPr>
      </p:pic>
      <p:pic>
        <p:nvPicPr>
          <p:cNvPr id="14" name="Graphic 13" descr="Badge Unfollow outline">
            <a:extLst>
              <a:ext uri="{FF2B5EF4-FFF2-40B4-BE49-F238E27FC236}">
                <a16:creationId xmlns:a16="http://schemas.microsoft.com/office/drawing/2014/main" id="{78ED1F21-5BEA-176D-A9A2-52BBFA060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7579" y="4379821"/>
            <a:ext cx="362025" cy="362025"/>
          </a:xfrm>
          <a:prstGeom prst="rect">
            <a:avLst/>
          </a:prstGeom>
        </p:spPr>
      </p:pic>
      <p:pic>
        <p:nvPicPr>
          <p:cNvPr id="7" name="Picture 6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A98E3B2D-29F8-8474-9C80-C348AB044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97" y="520700"/>
            <a:ext cx="1978502" cy="2536541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DBA75A82-38CA-AAF5-65D6-4AE6B26F9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226" y="457200"/>
            <a:ext cx="3254376" cy="3254376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F9D07E99-6117-50CC-A799-CF63DFCF4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9601" y="490394"/>
            <a:ext cx="2877977" cy="28779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50D451-1DC9-0654-06B8-D9A14D41B812}"/>
              </a:ext>
            </a:extLst>
          </p:cNvPr>
          <p:cNvSpPr txBox="1"/>
          <p:nvPr/>
        </p:nvSpPr>
        <p:spPr>
          <a:xfrm>
            <a:off x="3505851" y="397095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BC345C-0D7D-B2D2-279A-CCDA7C301B58}"/>
              </a:ext>
            </a:extLst>
          </p:cNvPr>
          <p:cNvSpPr txBox="1"/>
          <p:nvPr/>
        </p:nvSpPr>
        <p:spPr>
          <a:xfrm>
            <a:off x="6706720" y="398294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802694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BC5A979-EC17-3CD0-D791-CFD3BA564C23}"/>
              </a:ext>
            </a:extLst>
          </p:cNvPr>
          <p:cNvSpPr txBox="1">
            <a:spLocks/>
          </p:cNvSpPr>
          <p:nvPr/>
        </p:nvSpPr>
        <p:spPr>
          <a:xfrm>
            <a:off x="304362" y="8264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4.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BIO_2196895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28" name="Graphic 27" descr="Badge Tick1 outline">
            <a:extLst>
              <a:ext uri="{FF2B5EF4-FFF2-40B4-BE49-F238E27FC236}">
                <a16:creationId xmlns:a16="http://schemas.microsoft.com/office/drawing/2014/main" id="{1334B46D-83EA-8156-D13B-CC5A86386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  <p:pic>
        <p:nvPicPr>
          <p:cNvPr id="8" name="Graphic 7" descr="Badge Tick1 outline">
            <a:extLst>
              <a:ext uri="{FF2B5EF4-FFF2-40B4-BE49-F238E27FC236}">
                <a16:creationId xmlns:a16="http://schemas.microsoft.com/office/drawing/2014/main" id="{277EA628-1EE3-57B8-6CE9-A7D0285A6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3795619"/>
            <a:ext cx="357346" cy="357346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C93D18F7-8D65-85B3-2F9F-E0220B4F5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925" y="533482"/>
            <a:ext cx="2898693" cy="2898693"/>
          </a:xfrm>
          <a:prstGeom prst="rect">
            <a:avLst/>
          </a:prstGeom>
        </p:spPr>
      </p:pic>
      <p:pic>
        <p:nvPicPr>
          <p:cNvPr id="12" name="Picture 11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A14D6C81-D282-288A-BA87-0BC8A684E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85" y="631907"/>
            <a:ext cx="2188797" cy="2806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209157-4B76-AE9C-886D-1580465FE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674" y="590549"/>
            <a:ext cx="2543175" cy="2543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99EFA0-A7AD-A65B-EE60-C2EBDDCF2D23}"/>
              </a:ext>
            </a:extLst>
          </p:cNvPr>
          <p:cNvSpPr txBox="1"/>
          <p:nvPr/>
        </p:nvSpPr>
        <p:spPr>
          <a:xfrm>
            <a:off x="3506320" y="345212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29F1D-9EDE-AF41-A82E-7FBF329421A5}"/>
              </a:ext>
            </a:extLst>
          </p:cNvPr>
          <p:cNvSpPr txBox="1"/>
          <p:nvPr/>
        </p:nvSpPr>
        <p:spPr>
          <a:xfrm>
            <a:off x="6481481" y="360496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3882192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2C9D64E-E98E-6CAF-810E-54D712F5BE10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5.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BIO_2197306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/>
          </a:p>
        </p:txBody>
      </p:sp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5F54B988-012E-E00D-5844-2DE557732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  <p:pic>
        <p:nvPicPr>
          <p:cNvPr id="12" name="Graphic 11" descr="Badge Tick1 outline">
            <a:extLst>
              <a:ext uri="{FF2B5EF4-FFF2-40B4-BE49-F238E27FC236}">
                <a16:creationId xmlns:a16="http://schemas.microsoft.com/office/drawing/2014/main" id="{5D46CD55-AEAC-FDA5-BE0C-905640C5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579" y="3819273"/>
            <a:ext cx="357346" cy="357346"/>
          </a:xfrm>
          <a:prstGeom prst="rect">
            <a:avLst/>
          </a:prstGeom>
        </p:spPr>
      </p:pic>
      <p:pic>
        <p:nvPicPr>
          <p:cNvPr id="7" name="Picture 6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C04007A4-E67A-C30E-1D95-436314DD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8" y="500699"/>
            <a:ext cx="2273488" cy="2914727"/>
          </a:xfrm>
          <a:prstGeom prst="rect">
            <a:avLst/>
          </a:prstGeom>
        </p:spPr>
      </p:pic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838BC02D-9D93-B7B1-9448-49C5D3F80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476" y="644524"/>
            <a:ext cx="2755902" cy="2755902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0111D5C-6F86-CC10-0D7D-4EC5E0A9C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255" y="727075"/>
            <a:ext cx="2409824" cy="24098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684B04-D479-FED3-4CC3-885F5FFF72BB}"/>
              </a:ext>
            </a:extLst>
          </p:cNvPr>
          <p:cNvSpPr txBox="1"/>
          <p:nvPr/>
        </p:nvSpPr>
        <p:spPr>
          <a:xfrm>
            <a:off x="3732864" y="36004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A9BAC9-E943-FFB8-8738-879BD624ED8C}"/>
              </a:ext>
            </a:extLst>
          </p:cNvPr>
          <p:cNvSpPr txBox="1"/>
          <p:nvPr/>
        </p:nvSpPr>
        <p:spPr>
          <a:xfrm>
            <a:off x="6787402" y="36004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348735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09498008-C1A7-26CC-424A-44CA64AEF1EE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6.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BIO_2199562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9E6BEAA-23F4-E68A-FCE1-AD4F23CA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942975"/>
            <a:ext cx="2571750" cy="2571750"/>
          </a:xfrm>
          <a:prstGeom prst="rect">
            <a:avLst/>
          </a:prstGeom>
        </p:spPr>
      </p:pic>
      <p:pic>
        <p:nvPicPr>
          <p:cNvPr id="12" name="Picture 11" descr="A graph of a number of layers&#10;&#10;Description automatically generated with medium confidence">
            <a:extLst>
              <a:ext uri="{FF2B5EF4-FFF2-40B4-BE49-F238E27FC236}">
                <a16:creationId xmlns:a16="http://schemas.microsoft.com/office/drawing/2014/main" id="{60099376-930C-4EE2-FAE2-70443D6F0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1" y="663849"/>
            <a:ext cx="2258518" cy="2895535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BF9E41FC-CD3A-5AD6-FC04-8A805C7F3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299" y="951071"/>
            <a:ext cx="2424353" cy="24243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54CE44-ACC7-168E-90FC-7D8F546254F1}"/>
              </a:ext>
            </a:extLst>
          </p:cNvPr>
          <p:cNvSpPr txBox="1"/>
          <p:nvPr/>
        </p:nvSpPr>
        <p:spPr>
          <a:xfrm>
            <a:off x="3704664" y="361053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894F5-F452-25D0-8C59-850F8055E684}"/>
              </a:ext>
            </a:extLst>
          </p:cNvPr>
          <p:cNvSpPr txBox="1"/>
          <p:nvPr/>
        </p:nvSpPr>
        <p:spPr>
          <a:xfrm>
            <a:off x="6817658" y="367816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82167089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7.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BIO_2201042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7" name="Picture 6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03838DDE-FF52-AF14-93D0-2BE96AAC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7" y="771811"/>
            <a:ext cx="2263963" cy="2902516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EA7F946B-FDE8-97C9-79E6-AFAD3A800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660" y="858549"/>
            <a:ext cx="2809875" cy="2809875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095C75F6-6D26-C427-8361-0E005D76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01" y="993775"/>
            <a:ext cx="2390774" cy="23907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EF7F20-0659-2F4D-0847-D8F9B95C4A2B}"/>
              </a:ext>
            </a:extLst>
          </p:cNvPr>
          <p:cNvSpPr txBox="1"/>
          <p:nvPr/>
        </p:nvSpPr>
        <p:spPr>
          <a:xfrm>
            <a:off x="3728197" y="366842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EC362A-0069-5141-184E-5693C0E9F583}"/>
              </a:ext>
            </a:extLst>
          </p:cNvPr>
          <p:cNvSpPr txBox="1"/>
          <p:nvPr/>
        </p:nvSpPr>
        <p:spPr>
          <a:xfrm>
            <a:off x="6861361" y="362773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5114287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8.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BIO_2204984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EFD26828-BA50-7A0F-A9E7-67BAF702B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5050" y="4171940"/>
            <a:ext cx="362025" cy="362025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C4FF4BA-89A1-E689-225A-694E91EE0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670" y="809690"/>
            <a:ext cx="2581210" cy="2581210"/>
          </a:xfrm>
          <a:prstGeom prst="rect">
            <a:avLst/>
          </a:prstGeom>
        </p:spPr>
      </p:pic>
      <p:pic>
        <p:nvPicPr>
          <p:cNvPr id="12" name="Picture 11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0D461B61-6BC9-AE80-463E-D43404F7C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39" y="966853"/>
            <a:ext cx="1787868" cy="2292138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96B3F653-520C-EBDA-689B-CCE31D9A8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809690"/>
            <a:ext cx="2416175" cy="2416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D7D5FE-374B-D734-D5BB-3BA462C730B6}"/>
              </a:ext>
            </a:extLst>
          </p:cNvPr>
          <p:cNvSpPr txBox="1"/>
          <p:nvPr/>
        </p:nvSpPr>
        <p:spPr>
          <a:xfrm>
            <a:off x="3506320" y="342563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1BAF3-5A5D-E9C0-F2E2-F4C9EF872B6A}"/>
              </a:ext>
            </a:extLst>
          </p:cNvPr>
          <p:cNvSpPr txBox="1"/>
          <p:nvPr/>
        </p:nvSpPr>
        <p:spPr>
          <a:xfrm>
            <a:off x="6750422" y="354705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3763925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9.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 Dose:10x/3x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BIO_2206678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>
              <a:solidFill>
                <a:srgbClr val="1206FF"/>
              </a:solidFill>
            </a:endParaRPr>
          </a:p>
          <a:p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9" name="Picture 8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2014AAB7-28F2-554A-112A-E310E9F7E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1" y="692150"/>
            <a:ext cx="2250440" cy="2885179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644C2D06-4A81-9858-2843-9AEE15DAA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375" y="635000"/>
            <a:ext cx="2959100" cy="2959100"/>
          </a:xfrm>
          <a:prstGeom prst="rect">
            <a:avLst/>
          </a:prstGeom>
        </p:spPr>
      </p:pic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1AB0516C-9B35-244E-B3A1-4E62D7649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528" y="635000"/>
            <a:ext cx="2753234" cy="27532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0C2369-3807-E126-7156-0373F5C834E6}"/>
              </a:ext>
            </a:extLst>
          </p:cNvPr>
          <p:cNvSpPr txBox="1"/>
          <p:nvPr/>
        </p:nvSpPr>
        <p:spPr>
          <a:xfrm>
            <a:off x="3768538" y="365087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4F5926-47A2-ADAC-BE2D-23F32F2C0B3F}"/>
              </a:ext>
            </a:extLst>
          </p:cNvPr>
          <p:cNvSpPr txBox="1"/>
          <p:nvPr/>
        </p:nvSpPr>
        <p:spPr>
          <a:xfrm>
            <a:off x="7271496" y="36946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39314577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10. GM</a:t>
            </a:r>
            <a:r>
              <a:rPr lang="en-US" sz="1200" dirty="0"/>
              <a:t>09677c 3vs3--</a:t>
            </a:r>
            <a:r>
              <a:rPr lang="en-US" sz="1200" dirty="0">
                <a:latin typeface="+mn-lt"/>
              </a:rPr>
              <a:t>Dose:10x/3x 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DEG</a:t>
            </a:r>
            <a:r>
              <a:rPr lang="en-US" sz="1200" dirty="0">
                <a:solidFill>
                  <a:srgbClr val="1206FF"/>
                </a:solidFill>
              </a:rPr>
              <a:t> BIO_2207180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DF4A9053-70DE-B9E9-6F7B-526526ACF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6541" y="4338688"/>
            <a:ext cx="357346" cy="357346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A1FD9BB-3753-5319-39E6-3BE083D9B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200" y="765175"/>
            <a:ext cx="3060700" cy="3060700"/>
          </a:xfrm>
          <a:prstGeom prst="rect">
            <a:avLst/>
          </a:prstGeom>
        </p:spPr>
      </p:pic>
      <p:pic>
        <p:nvPicPr>
          <p:cNvPr id="12" name="Picture 11" descr="A graph of a number of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361CEA9A-4FA3-1489-0180-2D62C34DE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742950"/>
            <a:ext cx="2368550" cy="3036602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7CB38473-F9CC-5D26-426F-4C28838994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514" y="783984"/>
            <a:ext cx="2793344" cy="27933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E595D5-8509-FBBB-214E-4E2E7E0A90B0}"/>
              </a:ext>
            </a:extLst>
          </p:cNvPr>
          <p:cNvSpPr txBox="1"/>
          <p:nvPr/>
        </p:nvSpPr>
        <p:spPr>
          <a:xfrm>
            <a:off x="3843987" y="400899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1E76F5-8296-92A7-3C6E-D0B41A9D10E8}"/>
              </a:ext>
            </a:extLst>
          </p:cNvPr>
          <p:cNvSpPr txBox="1"/>
          <p:nvPr/>
        </p:nvSpPr>
        <p:spPr>
          <a:xfrm>
            <a:off x="7385796" y="403276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3x</a:t>
            </a:r>
          </a:p>
        </p:txBody>
      </p:sp>
    </p:spTree>
    <p:extLst>
      <p:ext uri="{BB962C8B-B14F-4D97-AF65-F5344CB8AC3E}">
        <p14:creationId xmlns:p14="http://schemas.microsoft.com/office/powerpoint/2010/main" val="2866866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653" y="100279"/>
            <a:ext cx="2483318" cy="617573"/>
          </a:xfrm>
        </p:spPr>
        <p:txBody>
          <a:bodyPr/>
          <a:lstStyle/>
          <a:p>
            <a:r>
              <a:rPr lang="en-US" sz="2000" dirty="0"/>
              <a:t>ShSy5y SMN2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Compound-6772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12D1ED2-BF11-EE44-7A6B-259227D7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" y="2932590"/>
            <a:ext cx="2316585" cy="1718661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ABD3CD72-CFE6-1E36-C7D4-776F3F3B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8" y="1013963"/>
            <a:ext cx="2412837" cy="170376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2B30193-E992-1FD9-E203-546CAE368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16" y="2955782"/>
            <a:ext cx="2316585" cy="1718661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137306F-0A74-77A5-5567-55F191D2F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946" y="951464"/>
            <a:ext cx="2412837" cy="1830787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9D3F3C53-2EFD-6F7C-8F15-6A94D141C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864" y="2999476"/>
            <a:ext cx="2575305" cy="1739545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A08C609-1FB9-7D00-9C1E-C49EF6570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971" y="1013963"/>
            <a:ext cx="2895617" cy="17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58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AA948A-45F9-D0BC-287C-521DA913402A}"/>
              </a:ext>
            </a:extLst>
          </p:cNvPr>
          <p:cNvSpPr txBox="1"/>
          <p:nvPr/>
        </p:nvSpPr>
        <p:spPr>
          <a:xfrm>
            <a:off x="1085850" y="904875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you,  everyone in RDS and Genomics science!</a:t>
            </a:r>
          </a:p>
        </p:txBody>
      </p:sp>
    </p:spTree>
    <p:extLst>
      <p:ext uri="{BB962C8B-B14F-4D97-AF65-F5344CB8AC3E}">
        <p14:creationId xmlns:p14="http://schemas.microsoft.com/office/powerpoint/2010/main" val="82989035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78856" y="738041"/>
            <a:ext cx="8616461" cy="1200329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=TST12188_ShSy5Y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=TST12188_GM_Ris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=TST12188_GM09677c_3vs3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=TST12188_Sh_GR38_3vs3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DSG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18" y="717849"/>
            <a:ext cx="2238348" cy="3979007"/>
          </a:xfrm>
          <a:prstGeom prst="rect">
            <a:avLst/>
          </a:prstGeom>
        </p:spPr>
      </p:pic>
      <p:pic>
        <p:nvPicPr>
          <p:cNvPr id="8" name="Picture 7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C3CA6BEE-1220-B331-C986-BD0D5A9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47" y="717851"/>
            <a:ext cx="2238348" cy="3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9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GM09677c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10/13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6D331CF-3BAC-039D-F538-C3C2438D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" y="1442978"/>
            <a:ext cx="2514169" cy="3223293"/>
          </a:xfrm>
          <a:prstGeom prst="rect">
            <a:avLst/>
          </a:prstGeom>
        </p:spPr>
      </p:pic>
      <p:pic>
        <p:nvPicPr>
          <p:cNvPr id="12" name="Picture 11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A89762A3-0067-5977-EB1A-B1258FD0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368" y="1421436"/>
            <a:ext cx="2392186" cy="322329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7C1A687-CC90-33A3-739C-18D848F5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062" y="1421436"/>
            <a:ext cx="2634840" cy="3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66" y="717852"/>
            <a:ext cx="2967438" cy="3894762"/>
          </a:xfrm>
          <a:prstGeom prst="rect">
            <a:avLst/>
          </a:prstGeom>
        </p:spPr>
      </p:pic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712494-BD8D-178A-0A32-AA1BDEE6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" y="717852"/>
            <a:ext cx="2926019" cy="38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</p:spTree>
    <p:extLst>
      <p:ext uri="{BB962C8B-B14F-4D97-AF65-F5344CB8AC3E}">
        <p14:creationId xmlns:p14="http://schemas.microsoft.com/office/powerpoint/2010/main" val="7182574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ShSy5Y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pic>
        <p:nvPicPr>
          <p:cNvPr id="4" name="Picture 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99C875D-BE2C-561D-B048-A89B8291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7" y="1200838"/>
            <a:ext cx="2491271" cy="3193937"/>
          </a:xfrm>
          <a:prstGeom prst="rect">
            <a:avLst/>
          </a:prstGeom>
        </p:spPr>
      </p:pic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B870C3-39F7-7E9F-4571-BB530B93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17" y="1200838"/>
            <a:ext cx="2620964" cy="3275682"/>
          </a:xfrm>
          <a:prstGeom prst="rect">
            <a:avLst/>
          </a:prstGeom>
        </p:spPr>
      </p:pic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5245D5D-4A6F-034B-1CE7-3BF6919C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21" y="1200838"/>
            <a:ext cx="2527618" cy="311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9/13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DEG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3" name="Picture 2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5FE241-C893-397B-17D9-3A1BE9C4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48" y="661874"/>
            <a:ext cx="3142084" cy="4123985"/>
          </a:xfrm>
          <a:prstGeom prst="rect">
            <a:avLst/>
          </a:prstGeom>
        </p:spPr>
      </p:pic>
      <p:pic>
        <p:nvPicPr>
          <p:cNvPr id="6" name="Picture 5" descr="A graph of numbers and symbols&#10;&#10;Description automatically generated">
            <a:extLst>
              <a:ext uri="{FF2B5EF4-FFF2-40B4-BE49-F238E27FC236}">
                <a16:creationId xmlns:a16="http://schemas.microsoft.com/office/drawing/2014/main" id="{8A5DE493-7A83-06FF-8CF4-B0FE57CE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19" y="617573"/>
            <a:ext cx="3142084" cy="4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090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DEG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679229" y="348520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7279622" y="33364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62CEB20B-3DCF-B8DD-7DD7-CAE20ED8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06" y="717852"/>
            <a:ext cx="4143388" cy="3884426"/>
          </a:xfrm>
          <a:prstGeom prst="rect">
            <a:avLst/>
          </a:prstGeom>
        </p:spPr>
      </p:pic>
      <p:pic>
        <p:nvPicPr>
          <p:cNvPr id="8" name="Picture 7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38F7C43B-538B-B5F8-8919-F6DF71AA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6" y="717851"/>
            <a:ext cx="4143386" cy="38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988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93FC5A-770B-4E8C-9E4C-061B8C3CCF8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5dcc2b05-cac9-4004-8097-6262a65eab0d"/>
    <ds:schemaRef ds:uri="265faf00-b973-4ba7-bcd2-fde6930e68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32039</TotalTime>
  <Words>968</Words>
  <Application>Microsoft Macintosh PowerPoint</Application>
  <PresentationFormat>On-screen Show (16:9)</PresentationFormat>
  <Paragraphs>167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TST12188 RNAseq study of SMN2 splice-modulator lead compounds</vt:lpstr>
      <vt:lpstr>GM09677c SMA fibroblasts SMN2</vt:lpstr>
      <vt:lpstr>ShSy5y SMN2</vt:lpstr>
      <vt:lpstr>DSG Counts in GM09677c SMA fibroblasts off-Targets (10 compounds and risdiplam)</vt:lpstr>
      <vt:lpstr>Overview of Compounds  in GM09677c off-Targets overlap in risdiplam (within 3vs3 setting and cross 3vs3/4vs4 setting)</vt:lpstr>
      <vt:lpstr>DSG Counts in ShSy5Y off-Targets (7 compounds and risdiplam)</vt:lpstr>
      <vt:lpstr>Overview of Compounds  in ShSy5Y off-Targets overlap in risdiplam (within 3vs3 setting and cross 3vs3/4vs4 setting)</vt:lpstr>
      <vt:lpstr>DEG Counts in GM09677c SMA fibroblasts off-Targets (10 compounds and risdiplam)</vt:lpstr>
      <vt:lpstr>DEG Counts in ShSy5Y off-Targets (7 compounds and risdiplam)</vt:lpstr>
      <vt:lpstr>1. GM09677c 3vs3–Dose:10x/3x  DSG BIO_2178782 vs Risdiplam   </vt:lpstr>
      <vt:lpstr>2. GM09677c 3vs3--Dose:10x/3x DSG BIO_2186827 vs Risdiplam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GM09677c 3vs3-- Dose:10x/3x DEG BIO_2178782 vs Risdiplam   </vt:lpstr>
      <vt:lpstr>2. GM09677c 3vs3-- Dose:10x/3x DEG BIO_2186827 vs Risdiplam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100</cp:revision>
  <cp:lastPrinted>2020-07-24T12:55:32Z</cp:lastPrinted>
  <dcterms:created xsi:type="dcterms:W3CDTF">2020-07-11T02:49:54Z</dcterms:created>
  <dcterms:modified xsi:type="dcterms:W3CDTF">2023-10-10T15:02:10Z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